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7" r:id="rId6"/>
    <p:sldId id="261" r:id="rId7"/>
    <p:sldId id="262" r:id="rId8"/>
    <p:sldId id="263" r:id="rId9"/>
    <p:sldId id="264" r:id="rId10"/>
    <p:sldId id="265" r:id="rId11"/>
    <p:sldId id="266" r:id="rId12"/>
    <p:sldId id="268" r:id="rId13"/>
    <p:sldId id="26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114" d="100"/>
          <a:sy n="114" d="100"/>
        </p:scale>
        <p:origin x="47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C0659-D35C-462E-8E96-0F590605C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02BB18E-E704-4B61-901C-5B0B96ABBD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8C5E45E-7F4D-49E5-95CB-86150DBB0F77}"/>
              </a:ext>
            </a:extLst>
          </p:cNvPr>
          <p:cNvSpPr>
            <a:spLocks noGrp="1"/>
          </p:cNvSpPr>
          <p:nvPr>
            <p:ph type="dt" sz="half" idx="10"/>
          </p:nvPr>
        </p:nvSpPr>
        <p:spPr/>
        <p:txBody>
          <a:bodyPr/>
          <a:lstStyle/>
          <a:p>
            <a:fld id="{E5CA9380-DC8F-4A53-9D20-37D15D301CDC}" type="datetimeFigureOut">
              <a:rPr lang="en-GB" smtClean="0"/>
              <a:t>03/10/2023</a:t>
            </a:fld>
            <a:endParaRPr lang="en-GB"/>
          </a:p>
        </p:txBody>
      </p:sp>
      <p:sp>
        <p:nvSpPr>
          <p:cNvPr id="5" name="Footer Placeholder 4">
            <a:extLst>
              <a:ext uri="{FF2B5EF4-FFF2-40B4-BE49-F238E27FC236}">
                <a16:creationId xmlns:a16="http://schemas.microsoft.com/office/drawing/2014/main" id="{2D90EDBD-E68C-48A0-9395-F4E25FA7155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DB1D089-8554-43B0-8588-0EBE1EBC0785}"/>
              </a:ext>
            </a:extLst>
          </p:cNvPr>
          <p:cNvSpPr>
            <a:spLocks noGrp="1"/>
          </p:cNvSpPr>
          <p:nvPr>
            <p:ph type="sldNum" sz="quarter" idx="12"/>
          </p:nvPr>
        </p:nvSpPr>
        <p:spPr/>
        <p:txBody>
          <a:bodyPr/>
          <a:lstStyle/>
          <a:p>
            <a:fld id="{8785A2BD-E77B-481A-9F4D-0D00DEF93FCC}" type="slidenum">
              <a:rPr lang="en-GB" smtClean="0"/>
              <a:t>‹#›</a:t>
            </a:fld>
            <a:endParaRPr lang="en-GB"/>
          </a:p>
        </p:txBody>
      </p:sp>
    </p:spTree>
    <p:extLst>
      <p:ext uri="{BB962C8B-B14F-4D97-AF65-F5344CB8AC3E}">
        <p14:creationId xmlns:p14="http://schemas.microsoft.com/office/powerpoint/2010/main" val="2478263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2B062-4DA1-4C07-A834-1BF2D01B074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48B31F4-1BC2-471D-9976-77ECEECC468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B554B09-86A6-48AF-9FAE-0B32BE6BE64C}"/>
              </a:ext>
            </a:extLst>
          </p:cNvPr>
          <p:cNvSpPr>
            <a:spLocks noGrp="1"/>
          </p:cNvSpPr>
          <p:nvPr>
            <p:ph type="dt" sz="half" idx="10"/>
          </p:nvPr>
        </p:nvSpPr>
        <p:spPr/>
        <p:txBody>
          <a:bodyPr/>
          <a:lstStyle/>
          <a:p>
            <a:fld id="{E5CA9380-DC8F-4A53-9D20-37D15D301CDC}" type="datetimeFigureOut">
              <a:rPr lang="en-GB" smtClean="0"/>
              <a:t>03/10/2023</a:t>
            </a:fld>
            <a:endParaRPr lang="en-GB"/>
          </a:p>
        </p:txBody>
      </p:sp>
      <p:sp>
        <p:nvSpPr>
          <p:cNvPr id="5" name="Footer Placeholder 4">
            <a:extLst>
              <a:ext uri="{FF2B5EF4-FFF2-40B4-BE49-F238E27FC236}">
                <a16:creationId xmlns:a16="http://schemas.microsoft.com/office/drawing/2014/main" id="{19971BFE-E103-40F7-BCDD-50BE2FD9936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3C9C46D-6823-49D4-B399-0D2DB8D53E57}"/>
              </a:ext>
            </a:extLst>
          </p:cNvPr>
          <p:cNvSpPr>
            <a:spLocks noGrp="1"/>
          </p:cNvSpPr>
          <p:nvPr>
            <p:ph type="sldNum" sz="quarter" idx="12"/>
          </p:nvPr>
        </p:nvSpPr>
        <p:spPr/>
        <p:txBody>
          <a:bodyPr/>
          <a:lstStyle/>
          <a:p>
            <a:fld id="{8785A2BD-E77B-481A-9F4D-0D00DEF93FCC}" type="slidenum">
              <a:rPr lang="en-GB" smtClean="0"/>
              <a:t>‹#›</a:t>
            </a:fld>
            <a:endParaRPr lang="en-GB"/>
          </a:p>
        </p:txBody>
      </p:sp>
    </p:spTree>
    <p:extLst>
      <p:ext uri="{BB962C8B-B14F-4D97-AF65-F5344CB8AC3E}">
        <p14:creationId xmlns:p14="http://schemas.microsoft.com/office/powerpoint/2010/main" val="21611379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9948D-5C50-4750-9C54-6861BCFD6A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0C4FE60-B357-4A37-8D87-A2F3BB38A5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0265A49-5283-4987-B8DF-EDA8DCE791F0}"/>
              </a:ext>
            </a:extLst>
          </p:cNvPr>
          <p:cNvSpPr>
            <a:spLocks noGrp="1"/>
          </p:cNvSpPr>
          <p:nvPr>
            <p:ph type="dt" sz="half" idx="10"/>
          </p:nvPr>
        </p:nvSpPr>
        <p:spPr/>
        <p:txBody>
          <a:bodyPr/>
          <a:lstStyle/>
          <a:p>
            <a:fld id="{E5CA9380-DC8F-4A53-9D20-37D15D301CDC}" type="datetimeFigureOut">
              <a:rPr lang="en-GB" smtClean="0"/>
              <a:t>03/10/2023</a:t>
            </a:fld>
            <a:endParaRPr lang="en-GB"/>
          </a:p>
        </p:txBody>
      </p:sp>
      <p:sp>
        <p:nvSpPr>
          <p:cNvPr id="5" name="Footer Placeholder 4">
            <a:extLst>
              <a:ext uri="{FF2B5EF4-FFF2-40B4-BE49-F238E27FC236}">
                <a16:creationId xmlns:a16="http://schemas.microsoft.com/office/drawing/2014/main" id="{72444D87-31A7-4010-83C5-AEB7939E03C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C87AB47-9B48-4862-9FAE-088FA3C7F41E}"/>
              </a:ext>
            </a:extLst>
          </p:cNvPr>
          <p:cNvSpPr>
            <a:spLocks noGrp="1"/>
          </p:cNvSpPr>
          <p:nvPr>
            <p:ph type="sldNum" sz="quarter" idx="12"/>
          </p:nvPr>
        </p:nvSpPr>
        <p:spPr/>
        <p:txBody>
          <a:bodyPr/>
          <a:lstStyle/>
          <a:p>
            <a:fld id="{8785A2BD-E77B-481A-9F4D-0D00DEF93FCC}" type="slidenum">
              <a:rPr lang="en-GB" smtClean="0"/>
              <a:t>‹#›</a:t>
            </a:fld>
            <a:endParaRPr lang="en-GB"/>
          </a:p>
        </p:txBody>
      </p:sp>
    </p:spTree>
    <p:extLst>
      <p:ext uri="{BB962C8B-B14F-4D97-AF65-F5344CB8AC3E}">
        <p14:creationId xmlns:p14="http://schemas.microsoft.com/office/powerpoint/2010/main" val="16851385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D4478-30E6-4467-ACBA-4BEC5292A95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E2A3630-8EBE-4486-966A-9ECCB1FEEC9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17B3DBF-13FE-474B-9D85-303580FF93B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6E2DF05-C035-4E07-933D-EC4C52EB3608}"/>
              </a:ext>
            </a:extLst>
          </p:cNvPr>
          <p:cNvSpPr>
            <a:spLocks noGrp="1"/>
          </p:cNvSpPr>
          <p:nvPr>
            <p:ph type="dt" sz="half" idx="10"/>
          </p:nvPr>
        </p:nvSpPr>
        <p:spPr/>
        <p:txBody>
          <a:bodyPr/>
          <a:lstStyle/>
          <a:p>
            <a:fld id="{E5CA9380-DC8F-4A53-9D20-37D15D301CDC}" type="datetimeFigureOut">
              <a:rPr lang="en-GB" smtClean="0"/>
              <a:t>03/10/2023</a:t>
            </a:fld>
            <a:endParaRPr lang="en-GB"/>
          </a:p>
        </p:txBody>
      </p:sp>
      <p:sp>
        <p:nvSpPr>
          <p:cNvPr id="6" name="Footer Placeholder 5">
            <a:extLst>
              <a:ext uri="{FF2B5EF4-FFF2-40B4-BE49-F238E27FC236}">
                <a16:creationId xmlns:a16="http://schemas.microsoft.com/office/drawing/2014/main" id="{61418A75-5ABA-435E-B9CC-1437DA5363C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C365260-8F67-4EDA-AB62-8D533EB5048E}"/>
              </a:ext>
            </a:extLst>
          </p:cNvPr>
          <p:cNvSpPr>
            <a:spLocks noGrp="1"/>
          </p:cNvSpPr>
          <p:nvPr>
            <p:ph type="sldNum" sz="quarter" idx="12"/>
          </p:nvPr>
        </p:nvSpPr>
        <p:spPr/>
        <p:txBody>
          <a:bodyPr/>
          <a:lstStyle/>
          <a:p>
            <a:fld id="{8785A2BD-E77B-481A-9F4D-0D00DEF93FCC}" type="slidenum">
              <a:rPr lang="en-GB" smtClean="0"/>
              <a:t>‹#›</a:t>
            </a:fld>
            <a:endParaRPr lang="en-GB"/>
          </a:p>
        </p:txBody>
      </p:sp>
    </p:spTree>
    <p:extLst>
      <p:ext uri="{BB962C8B-B14F-4D97-AF65-F5344CB8AC3E}">
        <p14:creationId xmlns:p14="http://schemas.microsoft.com/office/powerpoint/2010/main" val="10387583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607AE-84B9-49CE-9292-6E54503B33F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AFB0465-2D96-42D1-8A4C-EB15212434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452E3C9-CD01-4093-A5C3-937B221A770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87395B5-4843-4087-BD00-0871CF9743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C5B0563-A24B-4403-BF76-490091288DE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0D7F7C5-C925-4785-A075-4450B69D0984}"/>
              </a:ext>
            </a:extLst>
          </p:cNvPr>
          <p:cNvSpPr>
            <a:spLocks noGrp="1"/>
          </p:cNvSpPr>
          <p:nvPr>
            <p:ph type="dt" sz="half" idx="10"/>
          </p:nvPr>
        </p:nvSpPr>
        <p:spPr/>
        <p:txBody>
          <a:bodyPr/>
          <a:lstStyle/>
          <a:p>
            <a:fld id="{E5CA9380-DC8F-4A53-9D20-37D15D301CDC}" type="datetimeFigureOut">
              <a:rPr lang="en-GB" smtClean="0"/>
              <a:t>03/10/2023</a:t>
            </a:fld>
            <a:endParaRPr lang="en-GB"/>
          </a:p>
        </p:txBody>
      </p:sp>
      <p:sp>
        <p:nvSpPr>
          <p:cNvPr id="8" name="Footer Placeholder 7">
            <a:extLst>
              <a:ext uri="{FF2B5EF4-FFF2-40B4-BE49-F238E27FC236}">
                <a16:creationId xmlns:a16="http://schemas.microsoft.com/office/drawing/2014/main" id="{1AC53B0B-74D9-499F-A1D2-F9EFAD5946F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A64AAD6-B27E-46E5-86DA-84169D997596}"/>
              </a:ext>
            </a:extLst>
          </p:cNvPr>
          <p:cNvSpPr>
            <a:spLocks noGrp="1"/>
          </p:cNvSpPr>
          <p:nvPr>
            <p:ph type="sldNum" sz="quarter" idx="12"/>
          </p:nvPr>
        </p:nvSpPr>
        <p:spPr/>
        <p:txBody>
          <a:bodyPr/>
          <a:lstStyle/>
          <a:p>
            <a:fld id="{8785A2BD-E77B-481A-9F4D-0D00DEF93FCC}" type="slidenum">
              <a:rPr lang="en-GB" smtClean="0"/>
              <a:t>‹#›</a:t>
            </a:fld>
            <a:endParaRPr lang="en-GB"/>
          </a:p>
        </p:txBody>
      </p:sp>
    </p:spTree>
    <p:extLst>
      <p:ext uri="{BB962C8B-B14F-4D97-AF65-F5344CB8AC3E}">
        <p14:creationId xmlns:p14="http://schemas.microsoft.com/office/powerpoint/2010/main" val="1572881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3E1EC-8284-41E2-A4CD-E604DC467BD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EAF80F1-EA70-4AFF-AB85-0EFF1687463C}"/>
              </a:ext>
            </a:extLst>
          </p:cNvPr>
          <p:cNvSpPr>
            <a:spLocks noGrp="1"/>
          </p:cNvSpPr>
          <p:nvPr>
            <p:ph type="dt" sz="half" idx="10"/>
          </p:nvPr>
        </p:nvSpPr>
        <p:spPr/>
        <p:txBody>
          <a:bodyPr/>
          <a:lstStyle/>
          <a:p>
            <a:fld id="{E5CA9380-DC8F-4A53-9D20-37D15D301CDC}" type="datetimeFigureOut">
              <a:rPr lang="en-GB" smtClean="0"/>
              <a:t>03/10/2023</a:t>
            </a:fld>
            <a:endParaRPr lang="en-GB"/>
          </a:p>
        </p:txBody>
      </p:sp>
      <p:sp>
        <p:nvSpPr>
          <p:cNvPr id="4" name="Footer Placeholder 3">
            <a:extLst>
              <a:ext uri="{FF2B5EF4-FFF2-40B4-BE49-F238E27FC236}">
                <a16:creationId xmlns:a16="http://schemas.microsoft.com/office/drawing/2014/main" id="{39DC3EDB-A246-410C-A1A8-2A4A07F1023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AFAEEA0-EF4B-40EF-B917-61350E91EF13}"/>
              </a:ext>
            </a:extLst>
          </p:cNvPr>
          <p:cNvSpPr>
            <a:spLocks noGrp="1"/>
          </p:cNvSpPr>
          <p:nvPr>
            <p:ph type="sldNum" sz="quarter" idx="12"/>
          </p:nvPr>
        </p:nvSpPr>
        <p:spPr/>
        <p:txBody>
          <a:bodyPr/>
          <a:lstStyle/>
          <a:p>
            <a:fld id="{8785A2BD-E77B-481A-9F4D-0D00DEF93FCC}" type="slidenum">
              <a:rPr lang="en-GB" smtClean="0"/>
              <a:t>‹#›</a:t>
            </a:fld>
            <a:endParaRPr lang="en-GB"/>
          </a:p>
        </p:txBody>
      </p:sp>
    </p:spTree>
    <p:extLst>
      <p:ext uri="{BB962C8B-B14F-4D97-AF65-F5344CB8AC3E}">
        <p14:creationId xmlns:p14="http://schemas.microsoft.com/office/powerpoint/2010/main" val="28927433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CE1277-A1BB-432D-A107-63243C134C27}"/>
              </a:ext>
            </a:extLst>
          </p:cNvPr>
          <p:cNvSpPr>
            <a:spLocks noGrp="1"/>
          </p:cNvSpPr>
          <p:nvPr>
            <p:ph type="dt" sz="half" idx="10"/>
          </p:nvPr>
        </p:nvSpPr>
        <p:spPr/>
        <p:txBody>
          <a:bodyPr/>
          <a:lstStyle/>
          <a:p>
            <a:fld id="{E5CA9380-DC8F-4A53-9D20-37D15D301CDC}" type="datetimeFigureOut">
              <a:rPr lang="en-GB" smtClean="0"/>
              <a:t>03/10/2023</a:t>
            </a:fld>
            <a:endParaRPr lang="en-GB"/>
          </a:p>
        </p:txBody>
      </p:sp>
      <p:sp>
        <p:nvSpPr>
          <p:cNvPr id="3" name="Footer Placeholder 2">
            <a:extLst>
              <a:ext uri="{FF2B5EF4-FFF2-40B4-BE49-F238E27FC236}">
                <a16:creationId xmlns:a16="http://schemas.microsoft.com/office/drawing/2014/main" id="{0016D3B5-A76B-49A0-BCE9-7C4B4A32468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BF1A081-7C35-4F44-8298-CEE39B90B98E}"/>
              </a:ext>
            </a:extLst>
          </p:cNvPr>
          <p:cNvSpPr>
            <a:spLocks noGrp="1"/>
          </p:cNvSpPr>
          <p:nvPr>
            <p:ph type="sldNum" sz="quarter" idx="12"/>
          </p:nvPr>
        </p:nvSpPr>
        <p:spPr/>
        <p:txBody>
          <a:bodyPr/>
          <a:lstStyle/>
          <a:p>
            <a:fld id="{8785A2BD-E77B-481A-9F4D-0D00DEF93FCC}" type="slidenum">
              <a:rPr lang="en-GB" smtClean="0"/>
              <a:t>‹#›</a:t>
            </a:fld>
            <a:endParaRPr lang="en-GB"/>
          </a:p>
        </p:txBody>
      </p:sp>
    </p:spTree>
    <p:extLst>
      <p:ext uri="{BB962C8B-B14F-4D97-AF65-F5344CB8AC3E}">
        <p14:creationId xmlns:p14="http://schemas.microsoft.com/office/powerpoint/2010/main" val="3670261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012B4-3710-4FA2-94E6-B93A700FDF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06D57AF-09AE-4B9A-B2FB-9409C15461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9F71319-A04D-462B-A076-23B85905CC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AC10FD3-ABF7-44C3-9601-3E6DDC14EFDF}"/>
              </a:ext>
            </a:extLst>
          </p:cNvPr>
          <p:cNvSpPr>
            <a:spLocks noGrp="1"/>
          </p:cNvSpPr>
          <p:nvPr>
            <p:ph type="dt" sz="half" idx="10"/>
          </p:nvPr>
        </p:nvSpPr>
        <p:spPr/>
        <p:txBody>
          <a:bodyPr/>
          <a:lstStyle/>
          <a:p>
            <a:fld id="{E5CA9380-DC8F-4A53-9D20-37D15D301CDC}" type="datetimeFigureOut">
              <a:rPr lang="en-GB" smtClean="0"/>
              <a:t>03/10/2023</a:t>
            </a:fld>
            <a:endParaRPr lang="en-GB"/>
          </a:p>
        </p:txBody>
      </p:sp>
      <p:sp>
        <p:nvSpPr>
          <p:cNvPr id="6" name="Footer Placeholder 5">
            <a:extLst>
              <a:ext uri="{FF2B5EF4-FFF2-40B4-BE49-F238E27FC236}">
                <a16:creationId xmlns:a16="http://schemas.microsoft.com/office/drawing/2014/main" id="{8FA10245-2911-40AE-9CB8-E15F0781394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0E0D4A3-CB10-47C4-8E4D-FA5A2AF5B522}"/>
              </a:ext>
            </a:extLst>
          </p:cNvPr>
          <p:cNvSpPr>
            <a:spLocks noGrp="1"/>
          </p:cNvSpPr>
          <p:nvPr>
            <p:ph type="sldNum" sz="quarter" idx="12"/>
          </p:nvPr>
        </p:nvSpPr>
        <p:spPr/>
        <p:txBody>
          <a:bodyPr/>
          <a:lstStyle/>
          <a:p>
            <a:fld id="{8785A2BD-E77B-481A-9F4D-0D00DEF93FCC}" type="slidenum">
              <a:rPr lang="en-GB" smtClean="0"/>
              <a:t>‹#›</a:t>
            </a:fld>
            <a:endParaRPr lang="en-GB"/>
          </a:p>
        </p:txBody>
      </p:sp>
    </p:spTree>
    <p:extLst>
      <p:ext uri="{BB962C8B-B14F-4D97-AF65-F5344CB8AC3E}">
        <p14:creationId xmlns:p14="http://schemas.microsoft.com/office/powerpoint/2010/main" val="27944496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7BC9A-CBA4-443A-AE6F-E0A39ABD10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54387EC-A8DC-4F1F-951D-96DBBA63B3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60A9CED-4CDF-41FA-A6F9-89E5E81802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04A5448-B76F-41D9-AF9B-6A86E240C090}"/>
              </a:ext>
            </a:extLst>
          </p:cNvPr>
          <p:cNvSpPr>
            <a:spLocks noGrp="1"/>
          </p:cNvSpPr>
          <p:nvPr>
            <p:ph type="dt" sz="half" idx="10"/>
          </p:nvPr>
        </p:nvSpPr>
        <p:spPr/>
        <p:txBody>
          <a:bodyPr/>
          <a:lstStyle/>
          <a:p>
            <a:fld id="{E5CA9380-DC8F-4A53-9D20-37D15D301CDC}" type="datetimeFigureOut">
              <a:rPr lang="en-GB" smtClean="0"/>
              <a:t>03/10/2023</a:t>
            </a:fld>
            <a:endParaRPr lang="en-GB"/>
          </a:p>
        </p:txBody>
      </p:sp>
      <p:sp>
        <p:nvSpPr>
          <p:cNvPr id="6" name="Footer Placeholder 5">
            <a:extLst>
              <a:ext uri="{FF2B5EF4-FFF2-40B4-BE49-F238E27FC236}">
                <a16:creationId xmlns:a16="http://schemas.microsoft.com/office/drawing/2014/main" id="{228D8050-FB7D-4356-8F98-DB5247C4C6B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1173046-8A0A-477F-8E04-C1F951D4C9B8}"/>
              </a:ext>
            </a:extLst>
          </p:cNvPr>
          <p:cNvSpPr>
            <a:spLocks noGrp="1"/>
          </p:cNvSpPr>
          <p:nvPr>
            <p:ph type="sldNum" sz="quarter" idx="12"/>
          </p:nvPr>
        </p:nvSpPr>
        <p:spPr/>
        <p:txBody>
          <a:bodyPr/>
          <a:lstStyle/>
          <a:p>
            <a:fld id="{8785A2BD-E77B-481A-9F4D-0D00DEF93FCC}" type="slidenum">
              <a:rPr lang="en-GB" smtClean="0"/>
              <a:t>‹#›</a:t>
            </a:fld>
            <a:endParaRPr lang="en-GB"/>
          </a:p>
        </p:txBody>
      </p:sp>
    </p:spTree>
    <p:extLst>
      <p:ext uri="{BB962C8B-B14F-4D97-AF65-F5344CB8AC3E}">
        <p14:creationId xmlns:p14="http://schemas.microsoft.com/office/powerpoint/2010/main" val="1905505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F444F-E970-4157-9286-CBB528C3C9B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F56B60F-AA47-4039-AAEB-565DBFEFBDF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C9AD2E4-B87B-4D38-A8B0-4D05E6B2242E}"/>
              </a:ext>
            </a:extLst>
          </p:cNvPr>
          <p:cNvSpPr>
            <a:spLocks noGrp="1"/>
          </p:cNvSpPr>
          <p:nvPr>
            <p:ph type="dt" sz="half" idx="10"/>
          </p:nvPr>
        </p:nvSpPr>
        <p:spPr/>
        <p:txBody>
          <a:bodyPr/>
          <a:lstStyle/>
          <a:p>
            <a:fld id="{E5CA9380-DC8F-4A53-9D20-37D15D301CDC}" type="datetimeFigureOut">
              <a:rPr lang="en-GB" smtClean="0"/>
              <a:t>03/10/2023</a:t>
            </a:fld>
            <a:endParaRPr lang="en-GB"/>
          </a:p>
        </p:txBody>
      </p:sp>
      <p:sp>
        <p:nvSpPr>
          <p:cNvPr id="5" name="Footer Placeholder 4">
            <a:extLst>
              <a:ext uri="{FF2B5EF4-FFF2-40B4-BE49-F238E27FC236}">
                <a16:creationId xmlns:a16="http://schemas.microsoft.com/office/drawing/2014/main" id="{78A6FAFB-6EC5-46C1-8229-349A8315F5B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C8CF9A-42F2-4127-A0BB-3B6F4409908E}"/>
              </a:ext>
            </a:extLst>
          </p:cNvPr>
          <p:cNvSpPr>
            <a:spLocks noGrp="1"/>
          </p:cNvSpPr>
          <p:nvPr>
            <p:ph type="sldNum" sz="quarter" idx="12"/>
          </p:nvPr>
        </p:nvSpPr>
        <p:spPr/>
        <p:txBody>
          <a:bodyPr/>
          <a:lstStyle/>
          <a:p>
            <a:fld id="{8785A2BD-E77B-481A-9F4D-0D00DEF93FCC}" type="slidenum">
              <a:rPr lang="en-GB" smtClean="0"/>
              <a:t>‹#›</a:t>
            </a:fld>
            <a:endParaRPr lang="en-GB"/>
          </a:p>
        </p:txBody>
      </p:sp>
    </p:spTree>
    <p:extLst>
      <p:ext uri="{BB962C8B-B14F-4D97-AF65-F5344CB8AC3E}">
        <p14:creationId xmlns:p14="http://schemas.microsoft.com/office/powerpoint/2010/main" val="8073356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FBFEBAC-9FA5-40B4-8432-05CCC245E07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01E8C89-CE5B-40C0-9E35-07CF22C6A4F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9049681-C365-4443-B54F-8A1F0C53CC7E}"/>
              </a:ext>
            </a:extLst>
          </p:cNvPr>
          <p:cNvSpPr>
            <a:spLocks noGrp="1"/>
          </p:cNvSpPr>
          <p:nvPr>
            <p:ph type="dt" sz="half" idx="10"/>
          </p:nvPr>
        </p:nvSpPr>
        <p:spPr/>
        <p:txBody>
          <a:bodyPr/>
          <a:lstStyle/>
          <a:p>
            <a:fld id="{E5CA9380-DC8F-4A53-9D20-37D15D301CDC}" type="datetimeFigureOut">
              <a:rPr lang="en-GB" smtClean="0"/>
              <a:t>03/10/2023</a:t>
            </a:fld>
            <a:endParaRPr lang="en-GB"/>
          </a:p>
        </p:txBody>
      </p:sp>
      <p:sp>
        <p:nvSpPr>
          <p:cNvPr id="5" name="Footer Placeholder 4">
            <a:extLst>
              <a:ext uri="{FF2B5EF4-FFF2-40B4-BE49-F238E27FC236}">
                <a16:creationId xmlns:a16="http://schemas.microsoft.com/office/drawing/2014/main" id="{9E15F1E8-506D-4DB0-BFD9-B705D6D480A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ADFF68-C7B1-40A2-A05C-19B15C897C79}"/>
              </a:ext>
            </a:extLst>
          </p:cNvPr>
          <p:cNvSpPr>
            <a:spLocks noGrp="1"/>
          </p:cNvSpPr>
          <p:nvPr>
            <p:ph type="sldNum" sz="quarter" idx="12"/>
          </p:nvPr>
        </p:nvSpPr>
        <p:spPr/>
        <p:txBody>
          <a:bodyPr/>
          <a:lstStyle/>
          <a:p>
            <a:fld id="{8785A2BD-E77B-481A-9F4D-0D00DEF93FCC}" type="slidenum">
              <a:rPr lang="en-GB" smtClean="0"/>
              <a:t>‹#›</a:t>
            </a:fld>
            <a:endParaRPr lang="en-GB"/>
          </a:p>
        </p:txBody>
      </p:sp>
    </p:spTree>
    <p:extLst>
      <p:ext uri="{BB962C8B-B14F-4D97-AF65-F5344CB8AC3E}">
        <p14:creationId xmlns:p14="http://schemas.microsoft.com/office/powerpoint/2010/main" val="3204273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979BD2E-2BD0-4C88-A865-9AA0587751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48830BC-33AE-407C-A22F-9AAEFE9AC5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E989D78-001F-48E2-9F28-D9EF04C2C0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CA9380-DC8F-4A53-9D20-37D15D301CDC}" type="datetimeFigureOut">
              <a:rPr lang="en-GB" smtClean="0"/>
              <a:t>03/10/2023</a:t>
            </a:fld>
            <a:endParaRPr lang="en-GB"/>
          </a:p>
        </p:txBody>
      </p:sp>
      <p:sp>
        <p:nvSpPr>
          <p:cNvPr id="5" name="Footer Placeholder 4">
            <a:extLst>
              <a:ext uri="{FF2B5EF4-FFF2-40B4-BE49-F238E27FC236}">
                <a16:creationId xmlns:a16="http://schemas.microsoft.com/office/drawing/2014/main" id="{B24E2404-085D-4544-BD92-51D18483B99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87C8254-B82B-405B-B238-1736F96CBF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85A2BD-E77B-481A-9F4D-0D00DEF93FCC}" type="slidenum">
              <a:rPr lang="en-GB" smtClean="0"/>
              <a:t>‹#›</a:t>
            </a:fld>
            <a:endParaRPr lang="en-GB"/>
          </a:p>
        </p:txBody>
      </p:sp>
    </p:spTree>
    <p:extLst>
      <p:ext uri="{BB962C8B-B14F-4D97-AF65-F5344CB8AC3E}">
        <p14:creationId xmlns:p14="http://schemas.microsoft.com/office/powerpoint/2010/main" val="5383359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B9B25-23A9-4958-AB0A-E21CD7D69398}"/>
              </a:ext>
            </a:extLst>
          </p:cNvPr>
          <p:cNvSpPr>
            <a:spLocks noGrp="1"/>
          </p:cNvSpPr>
          <p:nvPr>
            <p:ph type="ctrTitle"/>
          </p:nvPr>
        </p:nvSpPr>
        <p:spPr/>
        <p:txBody>
          <a:bodyPr/>
          <a:lstStyle/>
          <a:p>
            <a:r>
              <a:rPr lang="en-GB" dirty="0"/>
              <a:t>Schizophrenia</a:t>
            </a:r>
          </a:p>
        </p:txBody>
      </p:sp>
      <p:sp>
        <p:nvSpPr>
          <p:cNvPr id="3" name="Subtitle 2">
            <a:extLst>
              <a:ext uri="{FF2B5EF4-FFF2-40B4-BE49-F238E27FC236}">
                <a16:creationId xmlns:a16="http://schemas.microsoft.com/office/drawing/2014/main" id="{C387FEBD-31D0-4C7D-A118-6E93264CC0CE}"/>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23667602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BCF85-5081-49C3-85CA-28E8AACF5174}"/>
              </a:ext>
            </a:extLst>
          </p:cNvPr>
          <p:cNvSpPr>
            <a:spLocks noGrp="1"/>
          </p:cNvSpPr>
          <p:nvPr>
            <p:ph type="title"/>
          </p:nvPr>
        </p:nvSpPr>
        <p:spPr/>
        <p:txBody>
          <a:bodyPr/>
          <a:lstStyle/>
          <a:p>
            <a:r>
              <a:rPr lang="en-GB" dirty="0"/>
              <a:t>Schizophrenia</a:t>
            </a:r>
          </a:p>
        </p:txBody>
      </p:sp>
      <p:sp>
        <p:nvSpPr>
          <p:cNvPr id="3" name="Content Placeholder 2">
            <a:extLst>
              <a:ext uri="{FF2B5EF4-FFF2-40B4-BE49-F238E27FC236}">
                <a16:creationId xmlns:a16="http://schemas.microsoft.com/office/drawing/2014/main" id="{38CA37F5-DEE0-4A7E-BADD-F0679A6F8845}"/>
              </a:ext>
            </a:extLst>
          </p:cNvPr>
          <p:cNvSpPr>
            <a:spLocks noGrp="1"/>
          </p:cNvSpPr>
          <p:nvPr>
            <p:ph idx="1"/>
          </p:nvPr>
        </p:nvSpPr>
        <p:spPr/>
        <p:txBody>
          <a:bodyPr>
            <a:normAutofit fontScale="85000" lnSpcReduction="20000"/>
          </a:bodyPr>
          <a:lstStyle/>
          <a:p>
            <a:r>
              <a:rPr lang="en-GB" dirty="0">
                <a:solidFill>
                  <a:schemeClr val="bg1">
                    <a:lumMod val="75000"/>
                  </a:schemeClr>
                </a:solidFill>
              </a:rPr>
              <a:t>Classification of schizophrenia. Positive symptoms of schizophrenia, including hallucinations and delusions. Negative symptoms of schizophrenia, including speech poverty and avolition. Reliability and validity in diagnosis and classification of schizophrenia, including reference to co-morbidity, culture and gender bias and symptom overlap.</a:t>
            </a:r>
          </a:p>
          <a:p>
            <a:r>
              <a:rPr lang="en-GB" dirty="0">
                <a:solidFill>
                  <a:schemeClr val="bg1">
                    <a:lumMod val="75000"/>
                  </a:schemeClr>
                </a:solidFill>
              </a:rPr>
              <a:t>Biological explanations for schizophrenia: genetics and neural correlates, including the dopamine hypothesis.</a:t>
            </a:r>
          </a:p>
          <a:p>
            <a:r>
              <a:rPr lang="en-GB" dirty="0"/>
              <a:t>Psychological explanations for schizophrenia: family dysfunction and cognitive explanations, including dysfunctional thought processing.</a:t>
            </a:r>
          </a:p>
          <a:p>
            <a:r>
              <a:rPr lang="en-GB" dirty="0"/>
              <a:t>Drug therapy: typical and atypical antipsychotics.</a:t>
            </a:r>
          </a:p>
          <a:p>
            <a:r>
              <a:rPr lang="en-GB" dirty="0"/>
              <a:t>Cognitive behaviour therapy and family therapy as used in the treatment of schizophrenia. Token economies as used in the management of schizophrenia.</a:t>
            </a:r>
          </a:p>
          <a:p>
            <a:r>
              <a:rPr lang="en-GB" dirty="0"/>
              <a:t>The importance of an interactionist approach in explaining and treating schizophrenia; the diathesis-stress model.</a:t>
            </a:r>
          </a:p>
        </p:txBody>
      </p:sp>
    </p:spTree>
    <p:extLst>
      <p:ext uri="{BB962C8B-B14F-4D97-AF65-F5344CB8AC3E}">
        <p14:creationId xmlns:p14="http://schemas.microsoft.com/office/powerpoint/2010/main" val="1927669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07F7F-2E49-4981-A5E9-AF33E8865BD3}"/>
              </a:ext>
            </a:extLst>
          </p:cNvPr>
          <p:cNvSpPr>
            <a:spLocks noGrp="1"/>
          </p:cNvSpPr>
          <p:nvPr>
            <p:ph type="title"/>
          </p:nvPr>
        </p:nvSpPr>
        <p:spPr>
          <a:xfrm>
            <a:off x="838200" y="365125"/>
            <a:ext cx="10515600" cy="1750754"/>
          </a:xfrm>
        </p:spPr>
        <p:txBody>
          <a:bodyPr>
            <a:normAutofit fontScale="90000"/>
          </a:bodyPr>
          <a:lstStyle/>
          <a:p>
            <a:r>
              <a:rPr lang="en-GB" dirty="0"/>
              <a:t>Psychological explanations for schizophrenia: family dysfunction and cognitive explanations, including dysfunctional thought processing.</a:t>
            </a:r>
            <a:br>
              <a:rPr lang="en-GB" dirty="0"/>
            </a:br>
            <a:endParaRPr lang="en-GB" dirty="0"/>
          </a:p>
        </p:txBody>
      </p:sp>
    </p:spTree>
    <p:extLst>
      <p:ext uri="{BB962C8B-B14F-4D97-AF65-F5344CB8AC3E}">
        <p14:creationId xmlns:p14="http://schemas.microsoft.com/office/powerpoint/2010/main" val="39690422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01297-5FC5-471D-94E0-EFA7C26A6332}"/>
              </a:ext>
            </a:extLst>
          </p:cNvPr>
          <p:cNvSpPr>
            <a:spLocks noGrp="1"/>
          </p:cNvSpPr>
          <p:nvPr>
            <p:ph type="title"/>
          </p:nvPr>
        </p:nvSpPr>
        <p:spPr/>
        <p:txBody>
          <a:bodyPr/>
          <a:lstStyle/>
          <a:p>
            <a:r>
              <a:rPr lang="en-GB" dirty="0"/>
              <a:t>Family Dysfunction</a:t>
            </a:r>
          </a:p>
        </p:txBody>
      </p:sp>
      <p:sp>
        <p:nvSpPr>
          <p:cNvPr id="3" name="Content Placeholder 2">
            <a:extLst>
              <a:ext uri="{FF2B5EF4-FFF2-40B4-BE49-F238E27FC236}">
                <a16:creationId xmlns:a16="http://schemas.microsoft.com/office/drawing/2014/main" id="{7BC59D9C-DA65-42E4-A845-66BCB8E9E474}"/>
              </a:ext>
            </a:extLst>
          </p:cNvPr>
          <p:cNvSpPr>
            <a:spLocks noGrp="1"/>
          </p:cNvSpPr>
          <p:nvPr>
            <p:ph idx="1"/>
          </p:nvPr>
        </p:nvSpPr>
        <p:spPr/>
        <p:txBody>
          <a:bodyPr>
            <a:normAutofit fontScale="85000" lnSpcReduction="10000"/>
          </a:bodyPr>
          <a:lstStyle/>
          <a:p>
            <a:r>
              <a:rPr lang="en-GB" dirty="0"/>
              <a:t>This explanation proposes it is maladaptive relationships and patterns of communications within families that are the sources of stress that influence the development of schizophrenia. Three dysfunctional characteristics found in parents of schizophrenics include high levels of </a:t>
            </a:r>
            <a:r>
              <a:rPr lang="en-GB" dirty="0">
                <a:solidFill>
                  <a:srgbClr val="FF0000"/>
                </a:solidFill>
              </a:rPr>
              <a:t>interpersonal conflict</a:t>
            </a:r>
            <a:r>
              <a:rPr lang="en-GB" dirty="0"/>
              <a:t>, </a:t>
            </a:r>
            <a:r>
              <a:rPr lang="en-GB" dirty="0">
                <a:solidFill>
                  <a:schemeClr val="accent2">
                    <a:lumMod val="60000"/>
                    <a:lumOff val="40000"/>
                  </a:schemeClr>
                </a:solidFill>
              </a:rPr>
              <a:t>difficulty communicating with one another </a:t>
            </a:r>
            <a:r>
              <a:rPr lang="en-GB" dirty="0"/>
              <a:t>and </a:t>
            </a:r>
            <a:r>
              <a:rPr lang="en-GB" dirty="0">
                <a:solidFill>
                  <a:schemeClr val="accent4">
                    <a:lumMod val="60000"/>
                    <a:lumOff val="40000"/>
                  </a:schemeClr>
                </a:solidFill>
              </a:rPr>
              <a:t>being excessively critical and controlling of the children. </a:t>
            </a:r>
          </a:p>
          <a:p>
            <a:r>
              <a:rPr lang="en-GB" dirty="0">
                <a:highlight>
                  <a:srgbClr val="FFFF00"/>
                </a:highlight>
              </a:rPr>
              <a:t>Gregory </a:t>
            </a:r>
            <a:r>
              <a:rPr lang="en-GB" dirty="0" err="1">
                <a:highlight>
                  <a:srgbClr val="FFFF00"/>
                </a:highlight>
              </a:rPr>
              <a:t>Batesons</a:t>
            </a:r>
            <a:r>
              <a:rPr lang="en-GB" dirty="0">
                <a:highlight>
                  <a:srgbClr val="FFFF00"/>
                </a:highlight>
              </a:rPr>
              <a:t> (1972) </a:t>
            </a:r>
            <a:r>
              <a:rPr lang="en-GB" dirty="0"/>
              <a:t>double blind theory describes family dysfunction occurring when children receive mixed and contradictory messages from their parents and this influences the onset of schizophrenia. A developing child may find themselves trapped in situations where they fear doing the wrong thing but mixed messages about what this is leaves them unable to talk about this. When they do make mistakes this leads to the withdrawal of love from the parents leaving them seeing the world as confusing and dangerous. This is then reflected in symptoms such as disorganised thinking and paranoid delusions.</a:t>
            </a:r>
          </a:p>
        </p:txBody>
      </p:sp>
    </p:spTree>
    <p:extLst>
      <p:ext uri="{BB962C8B-B14F-4D97-AF65-F5344CB8AC3E}">
        <p14:creationId xmlns:p14="http://schemas.microsoft.com/office/powerpoint/2010/main" val="22235945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A7C24-8E29-4C42-A7C5-C59A35BB4D0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B1DB355-9BDB-43B0-9B53-A564CC91FE28}"/>
              </a:ext>
            </a:extLst>
          </p:cNvPr>
          <p:cNvSpPr>
            <a:spLocks noGrp="1"/>
          </p:cNvSpPr>
          <p:nvPr>
            <p:ph idx="1"/>
          </p:nvPr>
        </p:nvSpPr>
        <p:spPr/>
        <p:txBody>
          <a:bodyPr>
            <a:normAutofit fontScale="92500" lnSpcReduction="10000"/>
          </a:bodyPr>
          <a:lstStyle/>
          <a:p>
            <a:r>
              <a:rPr lang="en-GB" dirty="0"/>
              <a:t>1. Double bind theory: Gregory Bateson et al. 1956 suggests children who often </a:t>
            </a:r>
            <a:r>
              <a:rPr lang="en-GB" dirty="0">
                <a:highlight>
                  <a:srgbClr val="FFFF00"/>
                </a:highlight>
              </a:rPr>
              <a:t>receive contradictory messages </a:t>
            </a:r>
            <a:r>
              <a:rPr lang="en-GB" dirty="0"/>
              <a:t>are more likely to develop schizophrenia. These messages prevent the development of an internally coherent construction of reality which lead to schizophrenic symptoms. These ideas were echoed in the work of psychiatrist </a:t>
            </a:r>
            <a:r>
              <a:rPr lang="en-GB" dirty="0">
                <a:highlight>
                  <a:srgbClr val="FFFF00"/>
                </a:highlight>
              </a:rPr>
              <a:t>R.D. Laing who argued that schizophrenia is actually a reasonable response to an insane world</a:t>
            </a:r>
            <a:r>
              <a:rPr lang="en-GB" dirty="0"/>
              <a:t>.</a:t>
            </a:r>
          </a:p>
          <a:p>
            <a:r>
              <a:rPr lang="en-GB" dirty="0"/>
              <a:t>2. Expressed emotion (EE): Negative emotional climate; elements include: verbal criticism of patients (violence), hostility towards the patient (anger or rejection), emotional over-involvement (needless self-sacrifice). Ex. </a:t>
            </a:r>
            <a:r>
              <a:rPr lang="en-GB" dirty="0" err="1"/>
              <a:t>Kuipers</a:t>
            </a:r>
            <a:r>
              <a:rPr lang="en-GB" dirty="0"/>
              <a:t> et al 1983 found that high EE relatives talk more and listen less. High levels of EE are more likely to influence relapse rates. </a:t>
            </a:r>
            <a:r>
              <a:rPr lang="en-GB" dirty="0" err="1"/>
              <a:t>Linszen</a:t>
            </a:r>
            <a:r>
              <a:rPr lang="en-GB" dirty="0"/>
              <a:t> et al 1997 found that a patient returning to a family with high levels of EE is 4 times more likely to relapse than returning to a family with a low level of EE</a:t>
            </a:r>
          </a:p>
        </p:txBody>
      </p:sp>
    </p:spTree>
    <p:extLst>
      <p:ext uri="{BB962C8B-B14F-4D97-AF65-F5344CB8AC3E}">
        <p14:creationId xmlns:p14="http://schemas.microsoft.com/office/powerpoint/2010/main" val="11500773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B48C0-E33C-432E-A100-86D1A1EE4829}"/>
              </a:ext>
            </a:extLst>
          </p:cNvPr>
          <p:cNvSpPr>
            <a:spLocks noGrp="1"/>
          </p:cNvSpPr>
          <p:nvPr>
            <p:ph type="title"/>
          </p:nvPr>
        </p:nvSpPr>
        <p:spPr/>
        <p:txBody>
          <a:bodyPr/>
          <a:lstStyle/>
          <a:p>
            <a:r>
              <a:rPr lang="en-GB" dirty="0"/>
              <a:t>Family dysfunction </a:t>
            </a:r>
          </a:p>
        </p:txBody>
      </p:sp>
      <p:sp>
        <p:nvSpPr>
          <p:cNvPr id="3" name="Content Placeholder 2">
            <a:extLst>
              <a:ext uri="{FF2B5EF4-FFF2-40B4-BE49-F238E27FC236}">
                <a16:creationId xmlns:a16="http://schemas.microsoft.com/office/drawing/2014/main" id="{6EF2CD23-3E0F-4F05-8C9C-C310572A902A}"/>
              </a:ext>
            </a:extLst>
          </p:cNvPr>
          <p:cNvSpPr>
            <a:spLocks noGrp="1"/>
          </p:cNvSpPr>
          <p:nvPr>
            <p:ph idx="1"/>
          </p:nvPr>
        </p:nvSpPr>
        <p:spPr/>
        <p:txBody>
          <a:bodyPr/>
          <a:lstStyle/>
          <a:p>
            <a:pPr marL="0" indent="0">
              <a:buNone/>
            </a:pPr>
            <a:r>
              <a:rPr lang="en-GB" dirty="0"/>
              <a:t>Another variable related to family dysfunction is a negative emotional climate or high degree of expressed emotions. This is a communication style where family members of the sufferer talk about the patient in a critical or hostile manner as well be overly involved or concerned with them. Schizophrenics may have a lower tolerance for emotionally charged intensive family environments and this may lead to stress levels that are beyond their ability to cope triggering schizophrenia.</a:t>
            </a:r>
          </a:p>
        </p:txBody>
      </p:sp>
    </p:spTree>
    <p:extLst>
      <p:ext uri="{BB962C8B-B14F-4D97-AF65-F5344CB8AC3E}">
        <p14:creationId xmlns:p14="http://schemas.microsoft.com/office/powerpoint/2010/main" val="9673257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8AFEB-2061-4A16-8FD8-BA26003CF31A}"/>
              </a:ext>
            </a:extLst>
          </p:cNvPr>
          <p:cNvSpPr>
            <a:spLocks noGrp="1"/>
          </p:cNvSpPr>
          <p:nvPr>
            <p:ph type="title"/>
          </p:nvPr>
        </p:nvSpPr>
        <p:spPr/>
        <p:txBody>
          <a:bodyPr/>
          <a:lstStyle/>
          <a:p>
            <a:r>
              <a:rPr lang="en-GB" dirty="0"/>
              <a:t>Dysfunctional Thought Processing</a:t>
            </a:r>
          </a:p>
        </p:txBody>
      </p:sp>
      <p:sp>
        <p:nvSpPr>
          <p:cNvPr id="3" name="Content Placeholder 2">
            <a:extLst>
              <a:ext uri="{FF2B5EF4-FFF2-40B4-BE49-F238E27FC236}">
                <a16:creationId xmlns:a16="http://schemas.microsoft.com/office/drawing/2014/main" id="{7E8BC14C-CEC4-4D74-8AA4-96DA242EE875}"/>
              </a:ext>
            </a:extLst>
          </p:cNvPr>
          <p:cNvSpPr>
            <a:spLocks noGrp="1"/>
          </p:cNvSpPr>
          <p:nvPr>
            <p:ph idx="1"/>
          </p:nvPr>
        </p:nvSpPr>
        <p:spPr/>
        <p:txBody>
          <a:bodyPr>
            <a:normAutofit fontScale="77500" lnSpcReduction="20000"/>
          </a:bodyPr>
          <a:lstStyle/>
          <a:p>
            <a:r>
              <a:rPr lang="en-GB" dirty="0"/>
              <a:t>Cognitive explanations of schizophrenia focus on dysfunctional thought processing and how schizophrenics process information differently. </a:t>
            </a:r>
          </a:p>
          <a:p>
            <a:r>
              <a:rPr lang="en-GB" dirty="0"/>
              <a:t>Frith et al (1992) identified two kinds of dysfunctional thought processing, metacognition (also known as meta-representation) and central control. The monitoring of one’s own thought processes is known as metacognition and this includes a persons ability to detect errors in cognitive processing such as cognitive distortions.</a:t>
            </a:r>
          </a:p>
          <a:p>
            <a:r>
              <a:rPr lang="en-GB" dirty="0"/>
              <a:t>Metacognition also includes thinking about the feelings and behavioural reactions triggered by thoughts and feelings allowing them to view their own mental states and the intentions of others thus allowing them to make sense of their world. People suffering from schizophrenia are believed to experience a dysfunction in metacognition which results in them having dysfunctional thought processes which affect executive functioning and higher-level cognitive processes that manage cognitive and behavioural processes. This impairs goal-directed behaviour, attention, memory, cognitive flexibility, self-monitoring, inhibition of inappropriate responses and physical motor-control of oneself.</a:t>
            </a:r>
          </a:p>
        </p:txBody>
      </p:sp>
    </p:spTree>
    <p:extLst>
      <p:ext uri="{BB962C8B-B14F-4D97-AF65-F5344CB8AC3E}">
        <p14:creationId xmlns:p14="http://schemas.microsoft.com/office/powerpoint/2010/main" val="3633552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6081D-D03B-4878-9791-11FA3F202312}"/>
              </a:ext>
            </a:extLst>
          </p:cNvPr>
          <p:cNvSpPr>
            <a:spLocks noGrp="1"/>
          </p:cNvSpPr>
          <p:nvPr>
            <p:ph type="title"/>
          </p:nvPr>
        </p:nvSpPr>
        <p:spPr/>
        <p:txBody>
          <a:bodyPr/>
          <a:lstStyle/>
          <a:p>
            <a:r>
              <a:rPr lang="en-GB" dirty="0"/>
              <a:t>Dysfunctional Thought Processing</a:t>
            </a:r>
          </a:p>
        </p:txBody>
      </p:sp>
      <p:sp>
        <p:nvSpPr>
          <p:cNvPr id="3" name="Content Placeholder 2">
            <a:extLst>
              <a:ext uri="{FF2B5EF4-FFF2-40B4-BE49-F238E27FC236}">
                <a16:creationId xmlns:a16="http://schemas.microsoft.com/office/drawing/2014/main" id="{F29BCC35-0B6C-49F4-AB0E-FF2A37269CBE}"/>
              </a:ext>
            </a:extLst>
          </p:cNvPr>
          <p:cNvSpPr>
            <a:spLocks noGrp="1"/>
          </p:cNvSpPr>
          <p:nvPr>
            <p:ph idx="1"/>
          </p:nvPr>
        </p:nvSpPr>
        <p:spPr/>
        <p:txBody>
          <a:bodyPr/>
          <a:lstStyle/>
          <a:p>
            <a:pPr marL="0" indent="0">
              <a:buNone/>
            </a:pPr>
            <a:r>
              <a:rPr lang="en-GB" dirty="0"/>
              <a:t>Central control is the cognitive ability to suppress automatic responses while we perform deliberate actions instead. Schizophrenic symptoms such as disorganised speech and thought disorder are believed to be caused by this inability to suppress automatic thoughts and speech which are triggered by other thoughts. Schizophrenia sufferers tend to experience a derailment of thoughts and speech and this explanation proposes it is because each word during speech triggers associations the patient is unable to suppress.</a:t>
            </a:r>
          </a:p>
        </p:txBody>
      </p:sp>
    </p:spTree>
    <p:extLst>
      <p:ext uri="{BB962C8B-B14F-4D97-AF65-F5344CB8AC3E}">
        <p14:creationId xmlns:p14="http://schemas.microsoft.com/office/powerpoint/2010/main" val="2144321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608CE-497C-4F55-8B29-712CD07898D3}"/>
              </a:ext>
            </a:extLst>
          </p:cNvPr>
          <p:cNvSpPr>
            <a:spLocks noGrp="1"/>
          </p:cNvSpPr>
          <p:nvPr>
            <p:ph type="title"/>
          </p:nvPr>
        </p:nvSpPr>
        <p:spPr/>
        <p:txBody>
          <a:bodyPr/>
          <a:lstStyle/>
          <a:p>
            <a:r>
              <a:rPr lang="en-GB" dirty="0"/>
              <a:t>Evidence</a:t>
            </a:r>
          </a:p>
        </p:txBody>
      </p:sp>
      <p:sp>
        <p:nvSpPr>
          <p:cNvPr id="3" name="Content Placeholder 2">
            <a:extLst>
              <a:ext uri="{FF2B5EF4-FFF2-40B4-BE49-F238E27FC236}">
                <a16:creationId xmlns:a16="http://schemas.microsoft.com/office/drawing/2014/main" id="{721DB590-A6F4-4374-A118-77A6844D283C}"/>
              </a:ext>
            </a:extLst>
          </p:cNvPr>
          <p:cNvSpPr>
            <a:spLocks noGrp="1"/>
          </p:cNvSpPr>
          <p:nvPr>
            <p:ph idx="1"/>
          </p:nvPr>
        </p:nvSpPr>
        <p:spPr/>
        <p:txBody>
          <a:bodyPr/>
          <a:lstStyle/>
          <a:p>
            <a:pPr marL="0" indent="0">
              <a:buNone/>
            </a:pPr>
            <a:r>
              <a:rPr lang="en-GB" dirty="0" err="1"/>
              <a:t>Tienari</a:t>
            </a:r>
            <a:r>
              <a:rPr lang="en-GB" dirty="0"/>
              <a:t> (1994) measured the prevalence of schizophrenia in adopted children finding children with biological parents with the Schizophrenia were most likely to develop the disorder but this only emerged when the adopting family were rated as disturbed. This supports the case for how psychological factors such as family dysfunction (nurture) can trigger a genetic vulnerability (nature) in people leading to the development of schizophrenia.</a:t>
            </a:r>
          </a:p>
        </p:txBody>
      </p:sp>
    </p:spTree>
    <p:extLst>
      <p:ext uri="{BB962C8B-B14F-4D97-AF65-F5344CB8AC3E}">
        <p14:creationId xmlns:p14="http://schemas.microsoft.com/office/powerpoint/2010/main" val="2748051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47D33-4919-4A5D-8F8F-ACE2C28D8C57}"/>
              </a:ext>
            </a:extLst>
          </p:cNvPr>
          <p:cNvSpPr>
            <a:spLocks noGrp="1"/>
          </p:cNvSpPr>
          <p:nvPr>
            <p:ph type="title"/>
          </p:nvPr>
        </p:nvSpPr>
        <p:spPr/>
        <p:txBody>
          <a:bodyPr/>
          <a:lstStyle/>
          <a:p>
            <a:r>
              <a:rPr lang="en-GB" dirty="0"/>
              <a:t>Evaluation +</a:t>
            </a:r>
          </a:p>
        </p:txBody>
      </p:sp>
      <p:sp>
        <p:nvSpPr>
          <p:cNvPr id="3" name="Content Placeholder 2">
            <a:extLst>
              <a:ext uri="{FF2B5EF4-FFF2-40B4-BE49-F238E27FC236}">
                <a16:creationId xmlns:a16="http://schemas.microsoft.com/office/drawing/2014/main" id="{8196234E-E616-42DC-AA11-8FD58992E66B}"/>
              </a:ext>
            </a:extLst>
          </p:cNvPr>
          <p:cNvSpPr>
            <a:spLocks noGrp="1"/>
          </p:cNvSpPr>
          <p:nvPr>
            <p:ph idx="1"/>
          </p:nvPr>
        </p:nvSpPr>
        <p:spPr/>
        <p:txBody>
          <a:bodyPr>
            <a:normAutofit fontScale="92500"/>
          </a:bodyPr>
          <a:lstStyle/>
          <a:p>
            <a:r>
              <a:rPr lang="en-GB" dirty="0"/>
              <a:t>A strength of the cognitive explanation is that it has practical applications. </a:t>
            </a:r>
            <a:r>
              <a:rPr lang="en-GB" dirty="0" err="1"/>
              <a:t>Yellowless</a:t>
            </a:r>
            <a:r>
              <a:rPr lang="en-GB" dirty="0"/>
              <a:t> et al. (2002) developed a machine that produced virtual hallucinations, such as hearing the television telling you to kill yourself or one person’s face morphing into another’s.</a:t>
            </a:r>
          </a:p>
          <a:p>
            <a:r>
              <a:rPr lang="en-GB" dirty="0"/>
              <a:t>The intention is to show schizophrenics that their hallucinations are not real. This suggests that understanding the effects of cognitive deficits allows psychologists to create new initiatives for schizophrenics and improve the quality of their lives.</a:t>
            </a:r>
          </a:p>
          <a:p>
            <a:r>
              <a:rPr lang="en-GB" dirty="0"/>
              <a:t>A final strength is that it takes on board the nurture approach to the development of schizophrenia. For example, it suggests that schizophrenic behaviour is the cause of environmental factors such as cognitive factors.</a:t>
            </a:r>
          </a:p>
          <a:p>
            <a:endParaRPr lang="en-GB" dirty="0"/>
          </a:p>
        </p:txBody>
      </p:sp>
    </p:spTree>
    <p:extLst>
      <p:ext uri="{BB962C8B-B14F-4D97-AF65-F5344CB8AC3E}">
        <p14:creationId xmlns:p14="http://schemas.microsoft.com/office/powerpoint/2010/main" val="4479425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5ED75-E9CE-4070-B065-ACF9BFDFD1EC}"/>
              </a:ext>
            </a:extLst>
          </p:cNvPr>
          <p:cNvSpPr>
            <a:spLocks noGrp="1"/>
          </p:cNvSpPr>
          <p:nvPr>
            <p:ph type="title"/>
          </p:nvPr>
        </p:nvSpPr>
        <p:spPr/>
        <p:txBody>
          <a:bodyPr/>
          <a:lstStyle/>
          <a:p>
            <a:r>
              <a:rPr lang="en-GB" dirty="0"/>
              <a:t>Evaluation -</a:t>
            </a:r>
          </a:p>
        </p:txBody>
      </p:sp>
      <p:sp>
        <p:nvSpPr>
          <p:cNvPr id="3" name="Content Placeholder 2">
            <a:extLst>
              <a:ext uri="{FF2B5EF4-FFF2-40B4-BE49-F238E27FC236}">
                <a16:creationId xmlns:a16="http://schemas.microsoft.com/office/drawing/2014/main" id="{227798E3-3D84-41E7-BC4F-DA0C96FEAE2F}"/>
              </a:ext>
            </a:extLst>
          </p:cNvPr>
          <p:cNvSpPr>
            <a:spLocks noGrp="1"/>
          </p:cNvSpPr>
          <p:nvPr>
            <p:ph idx="1"/>
          </p:nvPr>
        </p:nvSpPr>
        <p:spPr/>
        <p:txBody>
          <a:bodyPr>
            <a:normAutofit fontScale="92500" lnSpcReduction="10000"/>
          </a:bodyPr>
          <a:lstStyle/>
          <a:p>
            <a:r>
              <a:rPr lang="en-GB" dirty="0"/>
              <a:t>One weakness of the cognitive explanation is that there are problems with cause and effect. Cognitive approaches do not explain the causes of cognitive deficits – where they come from in the first place.</a:t>
            </a:r>
          </a:p>
          <a:p>
            <a:r>
              <a:rPr lang="en-GB" dirty="0"/>
              <a:t>Is it the cognitive deficits which causes the schizophrenic behaviour or is the schizophrenia that causes the cognitive deficits? This suggests that there are problems with the chicken and egg problem.</a:t>
            </a:r>
          </a:p>
          <a:p>
            <a:r>
              <a:rPr lang="en-GB" dirty="0"/>
              <a:t>A second weakness of the cognitive model is that it is reductionist. The reason for this is because the approach does not consider other factors such as genes.</a:t>
            </a:r>
          </a:p>
          <a:p>
            <a:r>
              <a:rPr lang="en-GB" dirty="0"/>
              <a:t>It could be that the problems caused by low neurotransmitters creates the cognitive deficits. This suggests that the cognitive approach is over simplistic when consider the explanation of schizophrenia.</a:t>
            </a:r>
          </a:p>
          <a:p>
            <a:endParaRPr lang="en-GB" dirty="0"/>
          </a:p>
        </p:txBody>
      </p:sp>
    </p:spTree>
    <p:extLst>
      <p:ext uri="{BB962C8B-B14F-4D97-AF65-F5344CB8AC3E}">
        <p14:creationId xmlns:p14="http://schemas.microsoft.com/office/powerpoint/2010/main" val="2664717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9B214-C696-43C8-B18A-D5578B28376C}"/>
              </a:ext>
            </a:extLst>
          </p:cNvPr>
          <p:cNvSpPr>
            <a:spLocks noGrp="1"/>
          </p:cNvSpPr>
          <p:nvPr>
            <p:ph type="title"/>
          </p:nvPr>
        </p:nvSpPr>
        <p:spPr/>
        <p:txBody>
          <a:bodyPr/>
          <a:lstStyle/>
          <a:p>
            <a:r>
              <a:rPr lang="en-GB" dirty="0"/>
              <a:t>Question</a:t>
            </a:r>
          </a:p>
        </p:txBody>
      </p:sp>
      <p:sp>
        <p:nvSpPr>
          <p:cNvPr id="3" name="Content Placeholder 2">
            <a:extLst>
              <a:ext uri="{FF2B5EF4-FFF2-40B4-BE49-F238E27FC236}">
                <a16:creationId xmlns:a16="http://schemas.microsoft.com/office/drawing/2014/main" id="{7CA62BA5-CA7C-4A4D-A296-1E1289460A99}"/>
              </a:ext>
            </a:extLst>
          </p:cNvPr>
          <p:cNvSpPr>
            <a:spLocks noGrp="1"/>
          </p:cNvSpPr>
          <p:nvPr>
            <p:ph idx="1"/>
          </p:nvPr>
        </p:nvSpPr>
        <p:spPr/>
        <p:txBody>
          <a:bodyPr>
            <a:normAutofit fontScale="92500" lnSpcReduction="20000"/>
          </a:bodyPr>
          <a:lstStyle/>
          <a:p>
            <a:r>
              <a:rPr lang="en-GB" dirty="0"/>
              <a:t>Jack has been diagnosed with schizophrenia.</a:t>
            </a:r>
          </a:p>
          <a:p>
            <a:r>
              <a:rPr lang="en-GB" dirty="0"/>
              <a:t>He describes his family background to his therapist:</a:t>
            </a:r>
          </a:p>
          <a:p>
            <a:endParaRPr lang="en-GB" dirty="0"/>
          </a:p>
          <a:p>
            <a:r>
              <a:rPr lang="en-GB" dirty="0"/>
              <a:t>‘I could never talk to mum. She fussed over me all the time. I tried to do what she said, but could never please her. One minute she seemed all affectionate and the next minute she would make nasty comments. My dad hated all the arguments and stayed out of it.’</a:t>
            </a:r>
          </a:p>
          <a:p>
            <a:endParaRPr lang="en-GB" dirty="0"/>
          </a:p>
          <a:p>
            <a:r>
              <a:rPr lang="en-GB" dirty="0"/>
              <a:t>Describe the family dysfunction explanation for schizophrenia and explain how Jack’s experiences can be linked to the family dysfunction explanation.</a:t>
            </a:r>
          </a:p>
          <a:p>
            <a:endParaRPr lang="en-GB" dirty="0"/>
          </a:p>
          <a:p>
            <a:r>
              <a:rPr lang="en-GB" dirty="0"/>
              <a:t>(Total 8 marks)</a:t>
            </a:r>
          </a:p>
        </p:txBody>
      </p:sp>
    </p:spTree>
    <p:extLst>
      <p:ext uri="{BB962C8B-B14F-4D97-AF65-F5344CB8AC3E}">
        <p14:creationId xmlns:p14="http://schemas.microsoft.com/office/powerpoint/2010/main" val="29638032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2891B-B028-4E03-AA57-7D0946B65D64}"/>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003B062-21F1-49A4-8C98-86DD1F71CF32}"/>
              </a:ext>
            </a:extLst>
          </p:cNvPr>
          <p:cNvSpPr>
            <a:spLocks noGrp="1"/>
          </p:cNvSpPr>
          <p:nvPr>
            <p:ph idx="1"/>
          </p:nvPr>
        </p:nvSpPr>
        <p:spPr/>
        <p:txBody>
          <a:bodyPr>
            <a:normAutofit fontScale="77500" lnSpcReduction="20000"/>
          </a:bodyPr>
          <a:lstStyle/>
          <a:p>
            <a:pPr marL="0" indent="0">
              <a:buNone/>
            </a:pPr>
            <a:r>
              <a:rPr lang="en-GB" dirty="0"/>
              <a:t>Possible content:</a:t>
            </a:r>
          </a:p>
          <a:p>
            <a:pPr marL="0" indent="0">
              <a:buNone/>
            </a:pPr>
            <a:r>
              <a:rPr lang="en-GB" dirty="0"/>
              <a:t>•        schizophrenia is due to family experiences of conflict, communication problems, criticism and control</a:t>
            </a:r>
          </a:p>
          <a:p>
            <a:pPr marL="0" indent="0">
              <a:buNone/>
            </a:pPr>
            <a:r>
              <a:rPr lang="en-GB" dirty="0"/>
              <a:t>•        double-bind communication (Bateson 72) – child receives mixed messages and cannot do the right thing – results in disorganised thinking and paranoia</a:t>
            </a:r>
          </a:p>
          <a:p>
            <a:pPr marL="0" indent="0">
              <a:buNone/>
            </a:pPr>
            <a:r>
              <a:rPr lang="en-GB" dirty="0"/>
              <a:t>•        high expressed emotion where family shows exaggerated involvement, control, criticism which increases likelihood of relapse (Kavanagh 1992); relapse rate is doubled (</a:t>
            </a:r>
            <a:r>
              <a:rPr lang="en-GB" dirty="0" err="1"/>
              <a:t>Butzlaff</a:t>
            </a:r>
            <a:r>
              <a:rPr lang="en-GB" dirty="0"/>
              <a:t> and Hooley 1998)</a:t>
            </a:r>
          </a:p>
          <a:p>
            <a:pPr marL="0" indent="0">
              <a:buNone/>
            </a:pPr>
            <a:r>
              <a:rPr lang="en-GB" dirty="0"/>
              <a:t>•        psychodynamic theorists recognised a schizophrenogenic (schizophrenia-causing) mother – typically cold, controlling and rejecting which leads to excessive stress which triggers psychotic thinking; father in such families is often passive.</a:t>
            </a:r>
          </a:p>
          <a:p>
            <a:pPr marL="0" indent="0">
              <a:buNone/>
            </a:pPr>
            <a:r>
              <a:rPr lang="en-GB" dirty="0"/>
              <a:t>•        family schism and skew.</a:t>
            </a:r>
          </a:p>
          <a:p>
            <a:pPr marL="0" indent="0">
              <a:buNone/>
            </a:pPr>
            <a:endParaRPr lang="en-GB" dirty="0"/>
          </a:p>
          <a:p>
            <a:pPr marL="0" indent="0">
              <a:buNone/>
            </a:pPr>
            <a:r>
              <a:rPr lang="en-GB" dirty="0"/>
              <a:t>Must apply to the STEM</a:t>
            </a:r>
          </a:p>
        </p:txBody>
      </p:sp>
    </p:spTree>
    <p:extLst>
      <p:ext uri="{BB962C8B-B14F-4D97-AF65-F5344CB8AC3E}">
        <p14:creationId xmlns:p14="http://schemas.microsoft.com/office/powerpoint/2010/main" val="32886624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TotalTime>
  <Words>1357</Words>
  <Application>Microsoft Office PowerPoint</Application>
  <PresentationFormat>Widescreen</PresentationFormat>
  <Paragraphs>50</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Schizophrenia</vt:lpstr>
      <vt:lpstr>Schizophrenia</vt:lpstr>
      <vt:lpstr>Psychological explanations for schizophrenia: family dysfunction and cognitive explanations, including dysfunctional thought processing. </vt:lpstr>
      <vt:lpstr>Family Dysfunction</vt:lpstr>
      <vt:lpstr>PowerPoint Presentation</vt:lpstr>
      <vt:lpstr>Family dysfunction </vt:lpstr>
      <vt:lpstr>Dysfunctional Thought Processing</vt:lpstr>
      <vt:lpstr>Dysfunctional Thought Processing</vt:lpstr>
      <vt:lpstr>Evidence</vt:lpstr>
      <vt:lpstr>Evaluation +</vt:lpstr>
      <vt:lpstr>Evaluation -</vt:lpstr>
      <vt:lpstr>Question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Schizophrenia</dc:title>
  <dc:creator>Stanyer, Richard (Staff)</dc:creator>
  <cp:lastModifiedBy>Stanyer, Richard (Staff)</cp:lastModifiedBy>
  <cp:revision>6</cp:revision>
  <dcterms:created xsi:type="dcterms:W3CDTF">2023-07-06T14:49:59Z</dcterms:created>
  <dcterms:modified xsi:type="dcterms:W3CDTF">2023-10-03T13:33:31Z</dcterms:modified>
</cp:coreProperties>
</file>